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4"/>
    <p:restoredTop sz="94754"/>
  </p:normalViewPr>
  <p:slideViewPr>
    <p:cSldViewPr snapToGrid="0">
      <p:cViewPr varScale="1">
        <p:scale>
          <a:sx n="88" d="100"/>
          <a:sy n="88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26:22.8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16:26:23.5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6941-1868-3FA7-E4DE-D117A49F7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5C7DD-39EA-8AF7-14DD-5F7F3121F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3432C-3C23-AD23-05DE-CD9EC792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28191-846B-DB83-04CD-90AAFEC2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BF491-7F2A-9DBC-054C-78035136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7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343D8-364C-8C9C-ABF6-A609D65C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CD5EE-7D13-2120-24B1-2090A1A74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CFAAF-A921-39A0-7EBE-575F7155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0AFA8-208B-A512-8725-FD8CF22A6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2CF5D-D0F9-22B4-DD1D-3E08E4435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82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CE414-15E7-C0C3-E670-334803751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638A3-3DDD-8863-48A3-1761AE1A6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EA526-4640-E0F0-5185-17009FAB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91E40-A13E-8407-7705-CCF24CD4F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B7EB3-669F-C032-0693-3DB565B6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2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9518-CE34-C3A4-0276-AA761E5F3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CA0AF-F89F-818F-5455-6E0138388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71D1C-2AEE-6C3D-5C4F-24B6237A5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BDED-F5F2-B885-64AA-9F5F6FC5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840E7-8397-B3CC-936A-3FEBD6B0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1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14C4-EA14-944D-E9C9-22B049ECD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A958B-A94F-8131-E70D-CBA63B431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B8FC7-0BDD-0221-747F-1C5CD6FE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1C90E-BFF5-C590-9F99-C9E741BCC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91582-1D3C-ACCF-689A-2B3D47F5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1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BD43-3D47-0DCC-231C-E997E02F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04CA6-423D-4079-4BBB-7F386494B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53AF2-F424-B9BE-6042-A5B7BDBA3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102C1-61A5-84D4-4E65-07D1A31C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6B869-0077-97A6-6ABF-A0C4F2B5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BE909-6A67-D9F9-E470-C6DDC320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5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A626-E295-8D8F-917E-E705B4D6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63015-672A-2DD9-D7F3-1DB3D7BCD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BCE4A-8CA2-384D-8573-0747C3DBC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0F538-87DB-8EC3-03BE-B830AC327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96E68-DEE2-1353-C43A-C4EF091205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3517C-B585-0666-3CBC-C32060A2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30F288-4CC7-4FF0-5E4E-B998C8816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77DEF5-3A5E-3D04-17A5-D5451524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9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A203E-DDCA-DD83-F8BA-2246AF95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06FB3C-D4D1-701C-4439-4A71D45ED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61C48-E397-8131-BE3D-AC2996C50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22838F-7636-48AE-CE7A-C1A16B44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7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6655A2-1597-4B64-83EF-100D14AF1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B431BC-51D1-3D1D-5493-D94AD24F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D9BDD-B4B4-A2F3-01A0-A38E96B78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3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2D71-88B6-032A-97DF-18FA6B68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8FCA3-D4F3-4CA5-58C5-8B74D1AD1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24F78-F360-B2CE-40BF-ADE562EB2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A2E93-D96F-B918-C230-E0ECC110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F79D2-EA03-00A8-5070-DFFEE29BA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F5983-9163-DA46-07DE-F952AF44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5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A25C-C3B0-6D1A-7827-29D842DF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E31CA-5EE5-1BE0-CD8B-FB3D9A872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CB0F-BCEE-E79D-D140-C9B027EA0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6B224-DF3E-F3F2-F8EA-6A02AFDDA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A3A71-FF41-A55E-98FC-C8703760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19528-3C78-0F6C-9B74-3CFB928F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1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669077-D799-BEFE-7716-AE06C07DC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2CE86-FAA6-ED33-04CA-C78034F09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62BE-1D50-BF76-6735-81AC5ACC6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B83D-8380-2D4F-B4E3-845C1F010708}" type="datetimeFigureOut">
              <a:rPr lang="en-US" smtClean="0"/>
              <a:t>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34779-033C-920D-DF17-AED99428E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7F7D5-FC23-6E09-C46E-672DA66BB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A34E7-519B-5148-9A37-8C588753C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1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19A745-2D12-C131-A4C9-C2C888E41BF3}"/>
                  </a:ext>
                </a:extLst>
              </p14:cNvPr>
              <p14:cNvContentPartPr/>
              <p14:nvPr/>
            </p14:nvContentPartPr>
            <p14:xfrm>
              <a:off x="1770549" y="3580895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19A745-2D12-C131-A4C9-C2C888E41B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429" y="3574775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FD23C9-4473-2E87-6BAE-F76732A26210}"/>
                  </a:ext>
                </a:extLst>
              </p14:cNvPr>
              <p14:cNvContentPartPr/>
              <p14:nvPr/>
            </p14:nvContentPartPr>
            <p14:xfrm>
              <a:off x="1770549" y="3614375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FD23C9-4473-2E87-6BAE-F76732A262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429" y="360825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5C5368-3B36-9665-FD8E-13C81E6B91FD}"/>
              </a:ext>
            </a:extLst>
          </p:cNvPr>
          <p:cNvSpPr txBox="1"/>
          <p:nvPr/>
        </p:nvSpPr>
        <p:spPr>
          <a:xfrm>
            <a:off x="616907" y="408454"/>
            <a:ext cx="72369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Defining / Measuri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ng</a:t>
            </a: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Better: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Engagement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Hooked on videos questionnaire (measures affective involvement, enjoyment, aesthetics, focused attention, and cognitive involvement) 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Cognitive Effort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NASA TLX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Understandability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(can you understand the message w/ any VL)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Can you id the message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Small VLAT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14B12-735E-B40F-4685-39A0F1AC04D4}"/>
              </a:ext>
            </a:extLst>
          </p:cNvPr>
          <p:cNvSpPr txBox="1"/>
          <p:nvPr/>
        </p:nvSpPr>
        <p:spPr>
          <a:xfrm>
            <a:off x="610645" y="3824774"/>
            <a:ext cx="610017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Set up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Option 1: 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Arial" panose="020B0604020202020204" pitchFamily="34" charset="0"/>
              </a:rPr>
              <a:t> V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ideos as part of 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instagram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/ tic 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tok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Option 2: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News reporting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Option 3</a:t>
            </a:r>
            <a:endParaRPr 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Straight comparisons (like data videos did)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CDA62-D0E3-C409-6CB4-AFB3C262E12F}"/>
              </a:ext>
            </a:extLst>
          </p:cNvPr>
          <p:cNvSpPr txBox="1"/>
          <p:nvPr/>
        </p:nvSpPr>
        <p:spPr>
          <a:xfrm>
            <a:off x="6096000" y="3824774"/>
            <a:ext cx="60939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General Flow</a:t>
            </a:r>
            <a:endParaRPr lang="en-US" b="1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0" u="none" strike="noStrike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Consent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FF9900"/>
                </a:solidFill>
                <a:effectLst/>
                <a:latin typeface="Arial" panose="020B0604020202020204" pitchFamily="34" charset="0"/>
              </a:rPr>
              <a:t> Instructions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FF9900"/>
                </a:solidFill>
                <a:effectLst/>
                <a:latin typeface="Arial" panose="020B0604020202020204" pitchFamily="34" charset="0"/>
              </a:rPr>
              <a:t> Task</a:t>
            </a:r>
            <a:r>
              <a:rPr lang="en-US" sz="18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Questionnaires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Data Vid Engagement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NASA TLX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Mini-VLAT 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Demographic </a:t>
            </a:r>
          </a:p>
        </p:txBody>
      </p:sp>
    </p:spTree>
    <p:extLst>
      <p:ext uri="{BB962C8B-B14F-4D97-AF65-F5344CB8AC3E}">
        <p14:creationId xmlns:p14="http://schemas.microsoft.com/office/powerpoint/2010/main" val="85748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F37F-3167-5ED5-69D1-C75B2B1A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 – Social Media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7834-77E2-5F2E-FD63-E78248A566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Stimuli </a:t>
            </a:r>
          </a:p>
          <a:p>
            <a:pPr lvl="1"/>
            <a:r>
              <a:rPr lang="en-US" dirty="0"/>
              <a:t>Scrolling through a news feed</a:t>
            </a:r>
          </a:p>
          <a:p>
            <a:pPr lvl="1"/>
            <a:r>
              <a:rPr lang="en-US" dirty="0"/>
              <a:t>Have “distractors” and one vis </a:t>
            </a:r>
          </a:p>
          <a:p>
            <a:pPr lvl="1"/>
            <a:r>
              <a:rPr lang="en-US" dirty="0"/>
              <a:t>Vis is either:</a:t>
            </a:r>
          </a:p>
          <a:p>
            <a:pPr lvl="2"/>
            <a:r>
              <a:rPr lang="en-US" dirty="0"/>
              <a:t>Data Video</a:t>
            </a:r>
          </a:p>
          <a:p>
            <a:pPr lvl="2"/>
            <a:r>
              <a:rPr lang="en-US" dirty="0"/>
              <a:t>Animation</a:t>
            </a:r>
          </a:p>
          <a:p>
            <a:pPr lvl="2"/>
            <a:r>
              <a:rPr lang="en-US" dirty="0"/>
              <a:t>Static (could have pages?) </a:t>
            </a:r>
          </a:p>
          <a:p>
            <a:r>
              <a:rPr lang="en-US" dirty="0"/>
              <a:t>Task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9D056-DB53-FE06-CF49-3F9EFB9E6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4331" y="1775195"/>
            <a:ext cx="2974931" cy="4351338"/>
          </a:xfrm>
        </p:spPr>
        <p:txBody>
          <a:bodyPr/>
          <a:lstStyle/>
          <a:p>
            <a:r>
              <a:rPr lang="en-US" dirty="0"/>
              <a:t>Always same set of distractors</a:t>
            </a:r>
          </a:p>
          <a:p>
            <a:r>
              <a:rPr lang="en-US" dirty="0"/>
              <a:t>Some should be static and some also videos </a:t>
            </a:r>
          </a:p>
          <a:p>
            <a:r>
              <a:rPr lang="en-US" dirty="0"/>
              <a:t>Randomize order things show up in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C3789E-E67A-EFDF-57E7-483C5FA983E0}"/>
              </a:ext>
            </a:extLst>
          </p:cNvPr>
          <p:cNvGrpSpPr/>
          <p:nvPr/>
        </p:nvGrpSpPr>
        <p:grpSpPr>
          <a:xfrm>
            <a:off x="8769261" y="432832"/>
            <a:ext cx="2995944" cy="19796190"/>
            <a:chOff x="8769261" y="432832"/>
            <a:chExt cx="2995944" cy="19796190"/>
          </a:xfrm>
        </p:grpSpPr>
        <p:pic>
          <p:nvPicPr>
            <p:cNvPr id="1026" name="Picture 2" descr="cat meme GIF">
              <a:extLst>
                <a:ext uri="{FF2B5EF4-FFF2-40B4-BE49-F238E27FC236}">
                  <a16:creationId xmlns:a16="http://schemas.microsoft.com/office/drawing/2014/main" id="{5042639F-4368-F647-0BA0-B39C7C935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9261" y="432832"/>
              <a:ext cx="2974931" cy="297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og Corgi GIF">
              <a:extLst>
                <a:ext uri="{FF2B5EF4-FFF2-40B4-BE49-F238E27FC236}">
                  <a16:creationId xmlns:a16="http://schemas.microsoft.com/office/drawing/2014/main" id="{4B6C3B00-5762-4EF0-A774-789BB9CF7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7517" y="12904144"/>
              <a:ext cx="2068817" cy="3692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otion Graphics After Effects GIF">
              <a:extLst>
                <a:ext uri="{FF2B5EF4-FFF2-40B4-BE49-F238E27FC236}">
                  <a16:creationId xmlns:a16="http://schemas.microsoft.com/office/drawing/2014/main" id="{352EF6C0-876D-3B99-606C-6FF1F2D3E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105" y="6785555"/>
              <a:ext cx="2579689" cy="2579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ny Schitt's Creek fans here?, Today's... - Social Media Week">
              <a:extLst>
                <a:ext uri="{FF2B5EF4-FFF2-40B4-BE49-F238E27FC236}">
                  <a16:creationId xmlns:a16="http://schemas.microsoft.com/office/drawing/2014/main" id="{2E6EE9C4-1F78-F2F3-D72F-46637863C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0274" y="3645450"/>
              <a:ext cx="2974931" cy="2974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A screen shot of a sock&#10;&#10;Description automatically generated">
              <a:extLst>
                <a:ext uri="{FF2B5EF4-FFF2-40B4-BE49-F238E27FC236}">
                  <a16:creationId xmlns:a16="http://schemas.microsoft.com/office/drawing/2014/main" id="{B87A3419-7684-B359-8039-1368792C0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3014" b="18904"/>
            <a:stretch/>
          </p:blipFill>
          <p:spPr>
            <a:xfrm>
              <a:off x="9061633" y="9530418"/>
              <a:ext cx="2552631" cy="3208552"/>
            </a:xfrm>
            <a:prstGeom prst="rect">
              <a:avLst/>
            </a:prstGeom>
          </p:spPr>
        </p:pic>
        <p:pic>
          <p:nvPicPr>
            <p:cNvPr id="12" name="Picture 11" descr="A sign with orange lights&#10;&#10;Description automatically generated with medium confidence">
              <a:extLst>
                <a:ext uri="{FF2B5EF4-FFF2-40B4-BE49-F238E27FC236}">
                  <a16:creationId xmlns:a16="http://schemas.microsoft.com/office/drawing/2014/main" id="{D8795C66-8201-6CD3-CA54-83550068B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8903" b="20365"/>
            <a:stretch/>
          </p:blipFill>
          <p:spPr>
            <a:xfrm>
              <a:off x="9048105" y="16761648"/>
              <a:ext cx="2638246" cy="3467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7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2" presetClass="exit" presetSubtype="1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0"/>
                            </p:stCondLst>
                            <p:childTnLst>
                              <p:par>
                                <p:cTn id="2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0"/>
                            </p:stCondLst>
                            <p:childTnLst>
                              <p:par>
                                <p:cTn id="3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0"/>
                            </p:stCondLst>
                            <p:childTnLst>
                              <p:par>
                                <p:cTn id="4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5000"/>
                            </p:stCondLst>
                            <p:childTnLst>
                              <p:par>
                                <p:cTn id="5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5000"/>
                            </p:stCondLst>
                            <p:childTnLst>
                              <p:par>
                                <p:cTn id="6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00"/>
                            </p:stCondLst>
                            <p:childTnLst>
                              <p:par>
                                <p:cTn id="7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45000"/>
                            </p:stCondLst>
                            <p:childTnLst>
                              <p:par>
                                <p:cTn id="8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65000"/>
                            </p:stCondLst>
                            <p:childTnLst>
                              <p:par>
                                <p:cTn id="9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F37F-3167-5ED5-69D1-C75B2B1A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 – News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E7834-77E2-5F2E-FD63-E78248A5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6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72D1-2121-6AC4-31E2-C8CB6DBF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 – Copy Data Videos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4709-D3BB-8052-3939-32F3D7503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2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161</Words>
  <Application>Microsoft Macintosh PowerPoint</Application>
  <PresentationFormat>Widescreen</PresentationFormat>
  <Paragraphs>38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Option 1 – Social Media </vt:lpstr>
      <vt:lpstr>Option 2 – News Reporting</vt:lpstr>
      <vt:lpstr>Option 3 – Copy Data Videos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Mosca, Ab E.</dc:creator>
  <cp:lastModifiedBy>Mosca, Ab E.</cp:lastModifiedBy>
  <cp:revision>1</cp:revision>
  <dcterms:created xsi:type="dcterms:W3CDTF">2024-01-04T16:24:46Z</dcterms:created>
  <dcterms:modified xsi:type="dcterms:W3CDTF">2024-01-04T17:16:17Z</dcterms:modified>
</cp:coreProperties>
</file>